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80" r:id="rId4"/>
    <p:sldId id="257" r:id="rId5"/>
    <p:sldId id="258" r:id="rId6"/>
    <p:sldId id="281" r:id="rId7"/>
    <p:sldId id="282" r:id="rId8"/>
    <p:sldId id="283" r:id="rId9"/>
    <p:sldId id="286" r:id="rId10"/>
    <p:sldId id="270" r:id="rId11"/>
    <p:sldId id="272" r:id="rId12"/>
    <p:sldId id="284" r:id="rId13"/>
    <p:sldId id="285" r:id="rId14"/>
    <p:sldId id="287" r:id="rId15"/>
    <p:sldId id="273" r:id="rId16"/>
    <p:sldId id="288" r:id="rId17"/>
    <p:sldId id="260" r:id="rId18"/>
    <p:sldId id="261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003366"/>
    <a:srgbClr val="355800"/>
    <a:srgbClr val="7DD7FF"/>
    <a:srgbClr val="57D3FF"/>
    <a:srgbClr val="1D94AD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3011" autoAdjust="0"/>
  </p:normalViewPr>
  <p:slideViewPr>
    <p:cSldViewPr>
      <p:cViewPr varScale="1">
        <p:scale>
          <a:sx n="80" d="100"/>
          <a:sy n="80" d="100"/>
        </p:scale>
        <p:origin x="-11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4748F3-E6EB-4BE9-8420-390342D1F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6E109A7-59B8-4198-B29F-059F969AB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4E136-C0B9-4EB6-AA45-8E5FC34813A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C2D7-045C-485E-89B3-2B6A41CA4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328CB-9723-48A8-BF08-B98075896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86CB4-909B-4078-AD12-DC1B27A8F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F552F-8788-4DBA-9E9F-DF116AC6A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AA2FC-55AC-46DA-A351-E07691C22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5FDD1-5B60-4069-A56C-79A7564F6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60E32-416C-4857-AC25-1E4772F99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40139-F34D-410B-A370-42EC615BA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824C0-7086-40B5-A16E-A1408315A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00540-8DB2-4F50-ADAE-E9FE5FADB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69470-48D6-4884-AD14-CCDB06921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5AC20E6-1F93-42A9-9268-740C6573B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23728" y="2708920"/>
            <a:ext cx="6696744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6000" b="1" cap="all" dirty="0">
                <a:ln w="9000" cmpd="sng">
                  <a:solidFill>
                    <a:srgbClr val="003366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В</a:t>
            </a:r>
            <a:r>
              <a:rPr lang="ru-RU" sz="5000" b="1" cap="all" dirty="0">
                <a:ln w="9000" cmpd="sng">
                  <a:solidFill>
                    <a:srgbClr val="003366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 нашем деле</a:t>
            </a:r>
          </a:p>
          <a:p>
            <a:pPr algn="ctr" eaLnBrk="0" hangingPunct="0">
              <a:defRPr/>
            </a:pPr>
            <a:r>
              <a:rPr lang="ru-RU" sz="5000" b="1" cap="all" dirty="0">
                <a:ln w="9000" cmpd="sng">
                  <a:solidFill>
                    <a:srgbClr val="003366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 нет мелочей</a:t>
            </a:r>
            <a:r>
              <a:rPr lang="ru-RU" sz="6400" b="1" cap="all" dirty="0">
                <a:ln w="9000" cmpd="sng">
                  <a:solidFill>
                    <a:srgbClr val="003366"/>
                  </a:solidFill>
                  <a:prstDash val="solid"/>
                </a:ln>
                <a:solidFill>
                  <a:srgbClr val="FF0000"/>
                </a:solidFill>
                <a:latin typeface="Georgia" pitchFamily="18" charset="0"/>
              </a:rPr>
              <a:t>!</a:t>
            </a:r>
            <a:endParaRPr lang="ru-RU" sz="6400" b="1" cap="all" dirty="0">
              <a:ln w="9000" cmpd="sng">
                <a:solidFill>
                  <a:srgbClr val="003366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" name="Рисунок 6" descr="Логотип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60648"/>
            <a:ext cx="4608513" cy="224577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91_tmp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5436096" cy="3888432"/>
          </a:xfrm>
          <a:effectLst>
            <a:softEdge rad="635000"/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363" y="1844675"/>
            <a:ext cx="3960812" cy="4752975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 smtClean="0">
                <a:cs typeface="Kartika" pitchFamily="18" charset="0"/>
              </a:rPr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Стерильные комплекты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позволят сэкономить время на проведение операции и быстро оказать медицинскую помощь в поликлиниках, больницах и других медицинских учреждениях.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Стандартные комплекты для хирургии включают: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555976"/>
          </a:xfrm>
        </p:spPr>
        <p:txBody>
          <a:bodyPr numCol="2"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простыни влагонепроницаемые хирургические большие и малые;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покрытие для хирургического стола;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полотенца для рук;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впитывающие салфетки;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салфетки хирургические влагонепроницаемые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Blip>
                <a:blip r:embed="rId2"/>
              </a:buBlip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ватные палочки, пластырь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круглые и треугольные тампоны;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бинт для фиксации;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фиксирующие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полоски;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одноразовые пинцеты, шприцы, шовный материал и другие составляющие (зависит от вида набора).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76400"/>
            <a:ext cx="8642350" cy="49926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effectLst/>
              </a:rPr>
              <a:t>	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Ни один офтальмологический кабинет сейчас не может обойтись без одноразовых стерильных комплектов расходных материалов. Это материалы, которые необходимы постоянно и в большом количестве.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 smtClean="0">
                <a:effectLst/>
                <a:latin typeface="Times New Roman" pitchFamily="18" charset="0"/>
                <a:cs typeface="Times New Roman" pitchFamily="18" charset="0"/>
              </a:rPr>
              <a:t>Одноразовые расходные медицинские материалы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 позволяют сохранить высокую гигиеничность процедуры в период лечения, а во время офтальмологических операций - снизить риск заражения инфекцией.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492375"/>
            <a:ext cx="7423150" cy="39084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комплект стерильный «ДиалМед»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неотложной помощи в офтальмологии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комплект для обработки операционного поля офтальмологии;</a:t>
            </a:r>
          </a:p>
          <a:p>
            <a:pPr eaLnBrk="1" hangingPunct="1">
              <a:buClr>
                <a:srgbClr val="FF0000"/>
              </a:buClr>
              <a:buSzPct val="100000"/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комплект для офтальмологии №1.</a:t>
            </a:r>
          </a:p>
          <a:p>
            <a:pPr>
              <a:defRPr/>
            </a:pP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/>
          </p:cNvSpPr>
          <p:nvPr/>
        </p:nvSpPr>
        <p:spPr bwMode="auto">
          <a:xfrm>
            <a:off x="1331913" y="188913"/>
            <a:ext cx="78120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ru-RU" sz="3000" b="1" u="sng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Комплекты для офтальмологии</a:t>
            </a:r>
            <a:r>
              <a:rPr kumimoji="1" lang="ru-RU" sz="30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которые предлагает наша компания, это: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738" y="1557338"/>
            <a:ext cx="4968875" cy="5300662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Диагностические комплекты,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реализуемые нашей компанией, содержат, как правило:</a:t>
            </a:r>
          </a:p>
          <a:p>
            <a:pPr marL="900000"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впитывающие салфетки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00000"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тупферы,</a:t>
            </a:r>
          </a:p>
          <a:p>
            <a:pPr marL="900000"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турунды,</a:t>
            </a: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0000"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пинцеты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0000"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тампоны, </a:t>
            </a:r>
          </a:p>
          <a:p>
            <a:pPr marL="900000"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загубники, </a:t>
            </a:r>
            <a:endParaRPr lang="ru-RU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0000" eaLnBrk="1" hangingPunct="1">
              <a:spcBef>
                <a:spcPts val="0"/>
              </a:spcBef>
              <a:buFont typeface="Wingdings" pitchFamily="2" charset="2"/>
              <a:buBlip>
                <a:blip r:embed="rId2"/>
              </a:buBlip>
              <a:defRPr/>
            </a:pP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медицинские маски и др.</a:t>
            </a:r>
          </a:p>
          <a:p>
            <a:pPr>
              <a:spcBef>
                <a:spcPts val="0"/>
              </a:spcBef>
              <a:defRPr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iagnostika_xlamidio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825226" cy="37890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3238"/>
            <a:ext cx="3779838" cy="50847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+mj-lt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статистическим данным, применение одноразовых комплектов в среднем снижает количество послеоперационных гнойно-септических осложнений на 8–20%.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32656"/>
            <a:ext cx="626469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диагностика</a:t>
            </a:r>
          </a:p>
        </p:txBody>
      </p:sp>
      <p:pic>
        <p:nvPicPr>
          <p:cNvPr id="5" name="Рисунок 4" descr="zuf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348880"/>
            <a:ext cx="4680520" cy="3135950"/>
          </a:xfrm>
          <a:prstGeom prst="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2349500"/>
            <a:ext cx="7489825" cy="3887788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компания приступила к серийному производству комплектов, упакованных на современных станках. Их укладка вместе с одиночными изделиями осуществляется в лотках-контейнерах с вакуумной запайкой по периметру.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76672"/>
            <a:ext cx="720101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Материалы и упаковка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44675"/>
            <a:ext cx="8713788" cy="4752975"/>
          </a:xfrm>
        </p:spPr>
        <p:txBody>
          <a:bodyPr/>
          <a:lstStyle/>
          <a:p>
            <a:pPr algn="ctr">
              <a:buClr>
                <a:srgbClr val="FF0000"/>
              </a:buClr>
              <a:buFont typeface="Wingdings" pitchFamily="2" charset="2"/>
              <a:buNone/>
            </a:pPr>
            <a:r>
              <a:rPr lang="ru-RU" sz="2400" b="1" smtClean="0">
                <a:effectLst/>
              </a:rPr>
              <a:t>	</a:t>
            </a:r>
            <a:r>
              <a:rPr lang="ru-RU" sz="3600" b="1" u="sng" smtClean="0">
                <a:latin typeface="Times New Roman" pitchFamily="18" charset="0"/>
              </a:rPr>
              <a:t>География использования наших комплектов очень широка:</a:t>
            </a:r>
            <a:r>
              <a:rPr lang="ru-RU" sz="3600" smtClean="0">
                <a:solidFill>
                  <a:srgbClr val="000099"/>
                </a:solidFill>
                <a:latin typeface="Times New Roman" pitchFamily="18" charset="0"/>
              </a:rPr>
              <a:t/>
            </a:r>
            <a:br>
              <a:rPr lang="ru-RU" sz="3600" smtClean="0">
                <a:solidFill>
                  <a:srgbClr val="000099"/>
                </a:solidFill>
                <a:latin typeface="Times New Roman" pitchFamily="18" charset="0"/>
              </a:rPr>
            </a:br>
            <a:endParaRPr lang="ru-RU" sz="3600" smtClean="0">
              <a:effectLst/>
              <a:latin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mtClean="0">
                <a:effectLst/>
                <a:latin typeface="Times New Roman" pitchFamily="18" charset="0"/>
              </a:rPr>
              <a:t>От Калининграда до Южно-Сахалинска,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mtClean="0">
                <a:effectLst/>
                <a:latin typeface="Times New Roman" pitchFamily="18" charset="0"/>
              </a:rPr>
              <a:t>От Мурманска до Грозного.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060848"/>
            <a:ext cx="7272808" cy="433995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Предлагаемая нами продукция имеет всю необходимую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сертификацию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соответствует комплекту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регистрационной документации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нормам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которые предъявляются к стерильным медицинским комплектам в Российской Федерации.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0"/>
            <a:ext cx="5184575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4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Удостоверения и</a:t>
            </a:r>
          </a:p>
          <a:p>
            <a:pPr algn="ctr" eaLnBrk="0" hangingPunct="0">
              <a:defRPr/>
            </a:pPr>
            <a:r>
              <a:rPr lang="ru-RU" sz="44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сертификаты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50825" y="2060575"/>
            <a:ext cx="8642350" cy="30495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 нас индивидуальный подход к каждому клиенту, ждем вашего звонка!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795963" y="5516563"/>
            <a:ext cx="3348037" cy="1171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i="1" dirty="0" smtClean="0">
                <a:latin typeface="Mistral" pitchFamily="66" charset="0"/>
              </a:rPr>
              <a:t>С уважением, МК "ДиалМед"</a:t>
            </a:r>
            <a:endParaRPr lang="ru-RU" sz="3600" i="1" dirty="0">
              <a:latin typeface="Mistral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88640"/>
            <a:ext cx="734481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844675"/>
            <a:ext cx="7920038" cy="43926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dirty="0" smtClean="0">
                <a:effectLst/>
              </a:rPr>
              <a:t>	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Важную роль в работе любого лечебного учреждения играют качественные одноразовые расходные материалы и медицинские изделия. Именно поэтому </a:t>
            </a:r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в нашем деле нет мелочей</a:t>
            </a:r>
            <a:r>
              <a:rPr lang="ru-RU" sz="4000" dirty="0" smtClean="0">
                <a:effectLst/>
                <a:latin typeface="Showcard Gothic" pitchFamily="82" charset="0"/>
                <a:cs typeface="Times New Roman" pitchFamily="18" charset="0"/>
              </a:rPr>
              <a:t>!</a:t>
            </a:r>
          </a:p>
          <a:p>
            <a:endParaRPr lang="ru-RU" sz="6000" dirty="0" smtClean="0"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921625" cy="44846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4000" b="1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век, а Вы все еще используете марлю, которую складываете вручную и стерилизуете в биксах?</a:t>
            </a:r>
          </a:p>
          <a:p>
            <a:pPr>
              <a:buFont typeface="Wingdings" pitchFamily="2" charset="2"/>
              <a:buNone/>
            </a:pPr>
            <a:endParaRPr lang="ru-RU" sz="4000" smtClean="0">
              <a:solidFill>
                <a:srgbClr val="0033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4000" smtClean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	Цените время</a:t>
            </a:r>
            <a:r>
              <a:rPr lang="ru-RU" sz="4400" b="1" smtClean="0">
                <a:solidFill>
                  <a:srgbClr val="003366"/>
                </a:solidFill>
                <a:effectLst/>
                <a:latin typeface="Showcard Gothic" pitchFamily="82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989138"/>
            <a:ext cx="7777163" cy="4032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600" b="1" dirty="0" smtClean="0">
                <a:latin typeface="Arial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Медицинская компания «ДиалМед» была создана в Казани в 2007 году и стала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российской компанией, которая прошла регистрацию в Министерстве Здравоохранения России и приступила к серийному производству изделий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медицинского назначения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однократного применения для гемодиализных центров и отделений гемодиализа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88640"/>
            <a:ext cx="4752528" cy="936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История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916113"/>
            <a:ext cx="8064500" cy="4754562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effectLst/>
              </a:rPr>
              <a:t>	</a:t>
            </a: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На сегодняшний день наша компания производит более 100 наименований одноразовых изделий  медицинского назначения для: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 гемодиализа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 плазмафереза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 хирургии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 диагностических осмотров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ru-RU" smtClean="0">
                <a:effectLst/>
                <a:latin typeface="Times New Roman" pitchFamily="18" charset="0"/>
                <a:cs typeface="Times New Roman" pitchFamily="18" charset="0"/>
              </a:rPr>
              <a:t> и прочих хирургических манипуляций и процедур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88640"/>
            <a:ext cx="59890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ПРОИЗВОДСТВО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5076825" cy="50847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	</a:t>
            </a: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Расходные материалы для обслуживания процедуры гемодиализа, которые предлагает наша компания, соответствуют всем санитарно-гигиеническим нормам и новейшим разработкам в данной сфере.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u="sng" smtClean="0">
                <a:effectLst/>
                <a:latin typeface="Times New Roman" pitchFamily="18" charset="0"/>
                <a:cs typeface="Times New Roman" pitchFamily="18" charset="0"/>
              </a:rPr>
              <a:t>Комплекты</a:t>
            </a:r>
            <a:r>
              <a:rPr lang="ru-RU" sz="2800" smtClean="0">
                <a:effectLst/>
                <a:latin typeface="Times New Roman" pitchFamily="18" charset="0"/>
                <a:cs typeface="Times New Roman" pitchFamily="18" charset="0"/>
              </a:rPr>
              <a:t> для диализа позволяют комплексно подойти к этой непростой процедуре, облегчив, тем самым, труд персонала. </a:t>
            </a:r>
          </a:p>
        </p:txBody>
      </p:sp>
      <p:pic>
        <p:nvPicPr>
          <p:cNvPr id="21506" name="Содержимое 6" descr="Fotolia_21638770_Subscription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349500"/>
            <a:ext cx="428466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9"/>
            <a:ext cx="8964487" cy="496855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 нашими комплектами медицинский персонал будет иметь возможность сфокусировать свое внимание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именно на пациенте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, а не на технической стороне процесса.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Они также предоставляют возможность обслуживать процедуру гемодиализа как в самом начале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процедуры (при подключении пациента к аппарату),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так и при 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завершении процедуры (при отключении аппарата)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А стерильность и эргономичность являются дополнительными преимуществами всей нашей продукции.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85225" cy="2303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		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Компания «ДиалМед»предлагает </a:t>
            </a:r>
            <a:r>
              <a:rPr lang="ru-RU" sz="2800" b="1" u="sng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комплекты для плазмафереза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, которые необходимы  при процедуре по  удалению части кровяной плазмы с содержащимися в ней вредными веществами из организма человека.</a:t>
            </a:r>
          </a:p>
          <a:p>
            <a:pPr>
              <a:defRPr/>
            </a:pPr>
            <a:endParaRPr lang="ru-RU" sz="2800" dirty="0" smtClean="0">
              <a:solidFill>
                <a:srgbClr val="003366"/>
              </a:solidFill>
              <a:effectLst/>
            </a:endParaRPr>
          </a:p>
        </p:txBody>
      </p:sp>
      <p:pic>
        <p:nvPicPr>
          <p:cNvPr id="23554" name="Picture 5" descr="content_i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978275"/>
            <a:ext cx="7729537" cy="287972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idx="1"/>
          </p:nvPr>
        </p:nvSpPr>
        <p:spPr>
          <a:xfrm>
            <a:off x="179388" y="1700213"/>
            <a:ext cx="8640762" cy="4968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Комплекты расходных материалов одноразовые для хирургии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помогут медицинским работникам в проведении осмотров и хирургических операций в области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пластической хирургии,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ожоговой хирургии,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нейрохирургии,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оториноларингологии,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травматологии,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трансплантологии,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онкологии,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гинекологии,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неврологии, 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урологии,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других операционных вмешательств.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01140827</Template>
  <TotalTime>1078</TotalTime>
  <Words>189</Words>
  <Application>Microsoft Office PowerPoint</Application>
  <PresentationFormat>Экран (4:3)</PresentationFormat>
  <Paragraphs>76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01140827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Стандартные комплекты для хирургии включают: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114</cp:revision>
  <dcterms:created xsi:type="dcterms:W3CDTF">2012-12-06T12:26:59Z</dcterms:created>
  <dcterms:modified xsi:type="dcterms:W3CDTF">2012-12-14T12:06:01Z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TC011408271049</vt:lpwstr>
  </property>
</Properties>
</file>